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0" r:id="rId1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18" Type="http://schemas.openxmlformats.org/officeDocument/2006/relationships/slide" Target="slides/slide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a:extLst>
              <a:ext uri="{FF2B5EF4-FFF2-40B4-BE49-F238E27FC236}">
                <a16:creationId xmlns:a16="http://schemas.microsoft.com/office/drawing/2014/main" id="{5E4630D3-F338-EDC6-BE73-449406B03602}"/>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582F504-2FA2-4EF6-8C1E-44E5D715494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38" name="Rectangle 2">
            <a:extLst>
              <a:ext uri="{FF2B5EF4-FFF2-40B4-BE49-F238E27FC236}">
                <a16:creationId xmlns:a16="http://schemas.microsoft.com/office/drawing/2014/main" id="{E362963A-1E71-B52F-F913-03F9809AA7DC}"/>
              </a:ext>
            </a:extLst>
          </p:cNvPr>
          <p:cNvSpPr>
            <a:spLocks noGrp="1" noChangeArrowheads="1"/>
          </p:cNvSpPr>
          <p:nvPr>
            <p:ph type="title"/>
          </p:nvPr>
        </p:nvSpPr>
        <p:spPr/>
        <p:txBody>
          <a:bodyPr/>
          <a:lstStyle/>
          <a:p>
            <a:r>
              <a:rPr lang="en-US" altLang="zh-CN" b="1">
                <a:latin typeface="Georgia" panose="02040502050405020303" pitchFamily="18" charset="0"/>
                <a:ea typeface="宋体" panose="02010600030101010101" pitchFamily="2" charset="-122"/>
              </a:rPr>
              <a:t>CRT Science Blueprint</a:t>
            </a:r>
          </a:p>
        </p:txBody>
      </p:sp>
      <p:graphicFrame>
        <p:nvGraphicFramePr>
          <p:cNvPr id="14516" name="Group 180">
            <a:extLst>
              <a:ext uri="{FF2B5EF4-FFF2-40B4-BE49-F238E27FC236}">
                <a16:creationId xmlns:a16="http://schemas.microsoft.com/office/drawing/2014/main" id="{A9379116-7388-FD3C-46F6-9E07DBD880A5}"/>
              </a:ext>
            </a:extLst>
          </p:cNvPr>
          <p:cNvGraphicFramePr>
            <a:graphicFrameLocks noGrp="1"/>
          </p:cNvGraphicFramePr>
          <p:nvPr>
            <p:ph type="tbl" idx="1"/>
          </p:nvPr>
        </p:nvGraphicFramePr>
        <p:xfrm>
          <a:off x="685800" y="1981200"/>
          <a:ext cx="7772400" cy="4103688"/>
        </p:xfrm>
        <a:graphic>
          <a:graphicData uri="http://schemas.openxmlformats.org/drawingml/2006/table">
            <a:tbl>
              <a:tblPr/>
              <a:tblGrid>
                <a:gridCol w="1295400">
                  <a:extLst>
                    <a:ext uri="{9D8B030D-6E8A-4147-A177-3AD203B41FA5}">
                      <a16:colId xmlns:a16="http://schemas.microsoft.com/office/drawing/2014/main" val="2186911357"/>
                    </a:ext>
                  </a:extLst>
                </a:gridCol>
                <a:gridCol w="3382963">
                  <a:extLst>
                    <a:ext uri="{9D8B030D-6E8A-4147-A177-3AD203B41FA5}">
                      <a16:colId xmlns:a16="http://schemas.microsoft.com/office/drawing/2014/main" val="927507976"/>
                    </a:ext>
                  </a:extLst>
                </a:gridCol>
                <a:gridCol w="1438275">
                  <a:extLst>
                    <a:ext uri="{9D8B030D-6E8A-4147-A177-3AD203B41FA5}">
                      <a16:colId xmlns:a16="http://schemas.microsoft.com/office/drawing/2014/main" val="3666064631"/>
                    </a:ext>
                  </a:extLst>
                </a:gridCol>
                <a:gridCol w="1655762">
                  <a:extLst>
                    <a:ext uri="{9D8B030D-6E8A-4147-A177-3AD203B41FA5}">
                      <a16:colId xmlns:a16="http://schemas.microsoft.com/office/drawing/2014/main" val="4198964907"/>
                    </a:ext>
                  </a:extLst>
                </a:gridCol>
              </a:tblGrid>
              <a:tr h="124301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Montana Standards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Reporting Categories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Multiple Choice 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Constructed Response 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2776723"/>
                  </a:ext>
                </a:extLst>
              </a:tr>
              <a:tr h="13938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5, &amp; 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Scientific Investigation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Impact on Society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Historical Development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15-19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47833005"/>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Physical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2916689"/>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Life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5993075"/>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Earth and Space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5100457"/>
                  </a:ext>
                </a:extLst>
              </a:tr>
            </a:tbl>
          </a:graphicData>
        </a:graphic>
      </p:graphicFrame>
      <p:sp>
        <p:nvSpPr>
          <p:cNvPr id="14511" name="Text Box 175">
            <a:extLst>
              <a:ext uri="{FF2B5EF4-FFF2-40B4-BE49-F238E27FC236}">
                <a16:creationId xmlns:a16="http://schemas.microsoft.com/office/drawing/2014/main" id="{AE0F76EA-474A-B303-F564-59E64AB811E6}"/>
              </a:ext>
            </a:extLst>
          </p:cNvPr>
          <p:cNvSpPr txBox="1">
            <a:spLocks noChangeArrowheads="1"/>
          </p:cNvSpPr>
          <p:nvPr/>
        </p:nvSpPr>
        <p:spPr bwMode="auto">
          <a:xfrm>
            <a:off x="533400" y="5486400"/>
            <a:ext cx="7620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Standards 5 and 6 are assessed by 5 Multiple Choice Items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